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19" r:id="rId5"/>
    <p:sldId id="303" r:id="rId6"/>
    <p:sldId id="306" r:id="rId7"/>
    <p:sldId id="304" r:id="rId8"/>
    <p:sldId id="307" r:id="rId9"/>
    <p:sldId id="293" r:id="rId10"/>
    <p:sldId id="314" r:id="rId11"/>
    <p:sldId id="315" r:id="rId12"/>
    <p:sldId id="316" r:id="rId13"/>
    <p:sldId id="318" r:id="rId14"/>
    <p:sldId id="317" r:id="rId15"/>
  </p:sldIdLst>
  <p:sldSz cx="12190413" cy="6859588"/>
  <p:notesSz cx="6858000" cy="9144000"/>
  <p:defaultTextStyle>
    <a:defPPr>
      <a:defRPr lang="ru-RU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A042"/>
    <a:srgbClr val="91B44A"/>
    <a:srgbClr val="8FAFD5"/>
    <a:srgbClr val="5B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>
        <p:scale>
          <a:sx n="91" d="100"/>
          <a:sy n="91" d="100"/>
        </p:scale>
        <p:origin x="-1314" y="-51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926"/>
            <a:ext cx="10361851" cy="14703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5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6"/>
            <a:ext cx="10361851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8" y="1535469"/>
            <a:ext cx="5388332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8" y="2175378"/>
            <a:ext cx="5388332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4" y="273112"/>
            <a:ext cx="4010562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21"/>
            <a:ext cx="6814779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3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10" indent="0">
              <a:buNone/>
              <a:defRPr sz="2400"/>
            </a:lvl3pPr>
            <a:lvl4pPr marL="1371464" indent="0">
              <a:buNone/>
              <a:defRPr sz="2000"/>
            </a:lvl4pPr>
            <a:lvl5pPr marL="1828619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8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7824"/>
            <a:ext cx="3860297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7" indent="-285722" algn="l" defTabSz="9143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6" algn="l" defTabSz="9143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6" algn="l" defTabSz="9143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9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703512" y="404664"/>
            <a:ext cx="9216230" cy="5862555"/>
            <a:chOff x="1698431" y="399439"/>
            <a:chExt cx="9216230" cy="5862554"/>
          </a:xfrm>
        </p:grpSpPr>
        <p:sp>
          <p:nvSpPr>
            <p:cNvPr id="6" name="TextBox 5"/>
            <p:cNvSpPr txBox="1"/>
            <p:nvPr/>
          </p:nvSpPr>
          <p:spPr>
            <a:xfrm>
              <a:off x="1698431" y="399439"/>
              <a:ext cx="9216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КАЗАХСТАН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98431" y="2522802"/>
              <a:ext cx="91450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ЕДИНОЕ </a:t>
              </a:r>
            </a:p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НАЦИОНАЛЬНОЕ </a:t>
              </a:r>
              <a:r>
                <a:rPr lang="ru-RU" sz="3200" b="1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ТЕСТИРОВАНИЕ-2021 </a:t>
              </a:r>
            </a:p>
            <a:p>
              <a:pPr algn="ctr"/>
              <a:r>
                <a:rPr lang="ru-RU" sz="3200" b="1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ЭЛЕКТРОННОМ ФОРМАТЕ</a:t>
              </a:r>
              <a:endPara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34535" y="5877272"/>
              <a:ext cx="727280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</a:t>
              </a:r>
              <a:r>
                <a:rPr lang="ru-RU" b="1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Нур</a:t>
              </a:r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-Султан, </a:t>
              </a:r>
              <a:r>
                <a:rPr lang="ru-RU" b="1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03512" y="804774"/>
            <a:ext cx="9216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 ТЕСТИРОВАНИЯ</a:t>
            </a:r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574" y="1256294"/>
            <a:ext cx="11377264" cy="49098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совместно с представителями правоохранительных органов до начала тестирования организует проверку здания на предмет антитеррористической защищенности;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при запуске на тестирование, а также в период проведения тестирования обеспечивает охрану общественного порядка;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согласует с Главным санитарным врачом региона план соблюдения санитарно-профилактических требований в пунктах проведения ЕНТ.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организует работу медицинского персонала во время проведения ЕНТ;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5) организует предоставление помощника,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являющимся учителем предметов, сдаваемых в рамках ЕНТ для детей-инвалидов и инвалидов с нарушением зрения, функций опорно-двигательного аппарата.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0413" cy="69349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0550" y="765498"/>
            <a:ext cx="10971372" cy="490796"/>
          </a:xfrm>
          <a:prstGeom prst="rect">
            <a:avLst/>
          </a:prstGeom>
        </p:spPr>
        <p:txBody>
          <a:bodyPr vert="horz" lIns="91432" tIns="45716" rIns="91432" bIns="45716" rtlCol="0" anchor="ctr">
            <a:noAutofit/>
          </a:bodyPr>
          <a:lstStyle>
            <a:lvl1pPr algn="ctr" defTabSz="91431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 региональной государственной комиссии</a:t>
            </a:r>
            <a:endParaRPr lang="ru-RU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574" y="5806058"/>
            <a:ext cx="111612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этом председатель и члены региональной государственной комиссии не участвуют в процессе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4287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0413" cy="62148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32372"/>
              </p:ext>
            </p:extLst>
          </p:nvPr>
        </p:nvGraphicFramePr>
        <p:xfrm>
          <a:off x="766615" y="1055206"/>
          <a:ext cx="10801199" cy="56053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0873"/>
                <a:gridCol w="1805311"/>
                <a:gridCol w="4042527"/>
                <a:gridCol w="1097354"/>
                <a:gridCol w="3295134"/>
              </a:tblGrid>
              <a:tr h="539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пунктов тестирования, оборудованных компьютерами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(РЦТ «U-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Study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необходимых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глушителей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предоставления глушителей сигналов сотовой связи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229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Акмолинская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Кокшетау,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Акана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-серы, 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Кокшетауский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имени </a:t>
                      </a:r>
                      <a:r>
                        <a:rPr lang="ru-RU" sz="120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Ш.Валиханова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Акмолинская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Акмолинская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Атбасарский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г. Атбасар 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Жеңіс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Атбасарского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Акмолинская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Акмолинская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Акколский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Акколь,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Нурмагамбетова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Аккольского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1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Актобе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Арынова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Актюбинский региональный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имени </a:t>
                      </a:r>
                      <a:r>
                        <a:rPr lang="ru-RU" sz="120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К.Жубанова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г.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Актобе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233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Актюбинская область, п.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Қарауылкелді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Конаева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Караулкелді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233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Актюбинская область,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Шалкар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Ә.Жангелдин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89А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Шалкар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Ақсуский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Ильяс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Жансугурова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Ораза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Жумашева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дом 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Аксуского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Карасайский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Шамалган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Наурыз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62, школа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Ушконыр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Карасайского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541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Енбекшиказахский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район,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батыра, 44. Средняя школа имени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Райымбек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батыра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Енбекшиказахского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Панфиловский  район,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Жаркент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Кастеева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Панфиловского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229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Талдыкорган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Назарбаева 173В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Жетысуский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имени </a:t>
                      </a:r>
                      <a:r>
                        <a:rPr lang="ru-RU" sz="120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И.Жансугурова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1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Атырау,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Баймуханова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45а, АИНГ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Атырауский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имени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Х.Досмухамедова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186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Кульсары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улица 199, дом 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Жылыойского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Атырауская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область, с.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Курмангазы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Атырау, дом 1, школа им. Б.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Бегалиева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Курмангазинского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363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Восточно-Казахстанская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Восточно-Казахстанская область, г. Усть-Каменогорск, Н. Назарбаева 86 (КАСУ)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Восточно-Казахстанский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имени </a:t>
                      </a:r>
                      <a:r>
                        <a:rPr lang="ru-RU" sz="120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С.Аманжолова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632635" y="261442"/>
            <a:ext cx="10971372" cy="1143265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>
            <a:lvl1pPr algn="ctr" defTabSz="91431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Пункты, которые не хватают подавители сигналов сотовой связи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" y="1"/>
            <a:ext cx="12190412" cy="40545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423543"/>
              </p:ext>
            </p:extLst>
          </p:nvPr>
        </p:nvGraphicFramePr>
        <p:xfrm>
          <a:off x="550590" y="621482"/>
          <a:ext cx="11135768" cy="60733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8246"/>
                <a:gridCol w="1861232"/>
                <a:gridCol w="3969234"/>
                <a:gridCol w="1152128"/>
                <a:gridCol w="3574928"/>
              </a:tblGrid>
              <a:tr h="5361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пунктов тестирования, оборудованных компьютерами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(РЦТ «U-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Study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необходимых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глушителей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предоставления глушителей сигналов сотовой связи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443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Восточно-Казахстанская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Восточно-Казахстанская область, с. </a:t>
                      </a:r>
                      <a:r>
                        <a:rPr lang="ru-RU" sz="1200" u="none" strike="noStrike" dirty="0" err="1">
                          <a:effectLst/>
                        </a:rPr>
                        <a:t>Улкен</a:t>
                      </a:r>
                      <a:r>
                        <a:rPr lang="ru-RU" sz="1200" u="none" strike="noStrike" dirty="0">
                          <a:effectLst/>
                        </a:rPr>
                        <a:t> Нарын, ул. </a:t>
                      </a:r>
                      <a:r>
                        <a:rPr lang="ru-RU" sz="1200" u="none" strike="noStrike" dirty="0" err="1">
                          <a:effectLst/>
                        </a:rPr>
                        <a:t>Шулятикова</a:t>
                      </a:r>
                      <a:r>
                        <a:rPr lang="ru-RU" sz="1200" u="none" strike="noStrike" dirty="0">
                          <a:effectLst/>
                        </a:rPr>
                        <a:t>, 64, школа им. В.И. Ленина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Улкен</a:t>
                      </a:r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Нарынского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61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Восточно-Казахстанская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Восточно-Казахстанская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Тарбагатайский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с. Аксуат , ул. </a:t>
                      </a:r>
                      <a:r>
                        <a:rPr lang="ru-RU" sz="1200" u="none" strike="noStrike" dirty="0" err="1">
                          <a:effectLst/>
                        </a:rPr>
                        <a:t>Муканова</a:t>
                      </a:r>
                      <a:r>
                        <a:rPr lang="ru-RU" sz="1200" u="none" strike="noStrike" dirty="0">
                          <a:effectLst/>
                        </a:rPr>
                        <a:t> 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Тарбагайского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61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Восточно-Казахстанская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Восточно-Казахстанская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г.Аягоз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</a:rPr>
                        <a:t>ул.Кабанбай</a:t>
                      </a:r>
                      <a:r>
                        <a:rPr lang="ru-RU" sz="1200" u="none" strike="noStrike" dirty="0">
                          <a:effectLst/>
                        </a:rPr>
                        <a:t> Батыра, строение 5/1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Аягозского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491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г. Алматы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Алматы, ул. </a:t>
                      </a:r>
                      <a:r>
                        <a:rPr lang="ru-RU" sz="1200" u="none" strike="noStrike" dirty="0" err="1">
                          <a:effectLst/>
                        </a:rPr>
                        <a:t>Райымбек</a:t>
                      </a:r>
                      <a:r>
                        <a:rPr lang="ru-RU" sz="1200" u="none" strike="noStrike" dirty="0">
                          <a:effectLst/>
                        </a:rPr>
                        <a:t> 196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Казахский национальный университет имени аль-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Фараби</a:t>
                      </a:r>
                      <a:r>
                        <a:rPr lang="ru-RU" sz="1100" u="none" strike="noStrike" dirty="0" smtClean="0">
                          <a:effectLst/>
                        </a:rPr>
                        <a:t>,</a:t>
                      </a:r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</a:rPr>
                        <a:t>Казахский национальный педагогический университет имени Абая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59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г.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Нур</a:t>
                      </a:r>
                      <a:r>
                        <a:rPr lang="ru-RU" sz="1200" u="none" strike="noStrike" dirty="0" smtClean="0">
                          <a:effectLst/>
                        </a:rPr>
                        <a:t>-Султан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</a:rPr>
                        <a:t>Нур</a:t>
                      </a:r>
                      <a:r>
                        <a:rPr lang="ru-RU" sz="1200" u="none" strike="noStrike" dirty="0">
                          <a:effectLst/>
                        </a:rPr>
                        <a:t>-Султан,  район Есиль, ул. </a:t>
                      </a:r>
                      <a:r>
                        <a:rPr lang="ru-RU" sz="1200" u="none" strike="noStrike" dirty="0" err="1">
                          <a:effectLst/>
                        </a:rPr>
                        <a:t>Кунаева</a:t>
                      </a:r>
                      <a:r>
                        <a:rPr lang="ru-RU" sz="1200" u="none" strike="noStrike" dirty="0">
                          <a:effectLst/>
                        </a:rPr>
                        <a:t> 33/1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Евразийский национальный университет имени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Л.Гумилева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59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г.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Нур</a:t>
                      </a:r>
                      <a:r>
                        <a:rPr lang="ru-RU" sz="1200" u="none" strike="noStrike" dirty="0" smtClean="0">
                          <a:effectLst/>
                        </a:rPr>
                        <a:t>-Султан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</a:rPr>
                        <a:t>Нур</a:t>
                      </a:r>
                      <a:r>
                        <a:rPr lang="ru-RU" sz="1200" u="none" strike="noStrike" dirty="0">
                          <a:effectLst/>
                        </a:rPr>
                        <a:t>-Султан,  район Есиль, проспект </a:t>
                      </a:r>
                      <a:r>
                        <a:rPr lang="ru-RU" sz="1200" u="none" strike="noStrike" dirty="0" err="1">
                          <a:effectLst/>
                        </a:rPr>
                        <a:t>Кабанбай</a:t>
                      </a:r>
                      <a:r>
                        <a:rPr lang="ru-RU" sz="1200" u="none" strike="noStrike" dirty="0">
                          <a:effectLst/>
                        </a:rPr>
                        <a:t> Батыра 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Казахский агротехнический университет имени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С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smtClean="0">
                          <a:effectLst/>
                        </a:rPr>
                        <a:t>Сейфуллина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491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г. Шымкент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Шымкент, ул. Терешкова 14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Южно-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Казахстанкий</a:t>
                      </a:r>
                      <a:r>
                        <a:rPr lang="ru-RU" sz="1100" u="none" strike="noStrike" dirty="0" smtClean="0">
                          <a:effectLst/>
                        </a:rPr>
                        <a:t> университет имени 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М.Ауезова</a:t>
                      </a:r>
                      <a:r>
                        <a:rPr lang="ru-RU" sz="1100" u="none" strike="noStrike" dirty="0" smtClean="0">
                          <a:effectLst/>
                        </a:rPr>
                        <a:t>, </a:t>
                      </a:r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 smtClean="0">
                          <a:effectLst/>
                        </a:rPr>
                        <a:t>Южно-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Казахстанкий</a:t>
                      </a:r>
                      <a:r>
                        <a:rPr lang="ru-RU" sz="1100" u="none" strike="noStrike" dirty="0" smtClean="0">
                          <a:effectLst/>
                        </a:rPr>
                        <a:t> государственный педагогический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университет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25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Жамбылская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</a:rPr>
                        <a:t>Тараз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Тауке</a:t>
                      </a:r>
                      <a:r>
                        <a:rPr lang="ru-RU" sz="1200" u="none" strike="noStrike" dirty="0">
                          <a:effectLst/>
                        </a:rPr>
                        <a:t> хана, 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Таразский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университет имени М.Х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Дулати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61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Жамбылская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Жамбылская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Шуский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с. </a:t>
                      </a:r>
                      <a:r>
                        <a:rPr lang="ru-RU" sz="1200" u="none" strike="noStrike" dirty="0" err="1">
                          <a:effectLst/>
                        </a:rPr>
                        <a:t>Толеби</a:t>
                      </a:r>
                      <a:r>
                        <a:rPr lang="ru-RU" sz="1200" u="none" strike="noStrike" dirty="0">
                          <a:effectLst/>
                        </a:rPr>
                        <a:t> ,  ул. </a:t>
                      </a:r>
                      <a:r>
                        <a:rPr lang="ru-RU" sz="1200" u="none" strike="noStrike" dirty="0" err="1">
                          <a:effectLst/>
                        </a:rPr>
                        <a:t>Кунаева</a:t>
                      </a:r>
                      <a:r>
                        <a:rPr lang="ru-RU" sz="1200" u="none" strike="noStrike" dirty="0">
                          <a:effectLst/>
                        </a:rPr>
                        <a:t> 92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Шусского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59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Западно-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Казахстанкая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Уральск, ул. Ж. </a:t>
                      </a:r>
                      <a:r>
                        <a:rPr lang="ru-RU" sz="1200" u="none" strike="noStrike" dirty="0" err="1">
                          <a:effectLst/>
                        </a:rPr>
                        <a:t>Молдагалиева</a:t>
                      </a:r>
                      <a:r>
                        <a:rPr lang="ru-RU" sz="1200" u="none" strike="noStrike" dirty="0">
                          <a:effectLst/>
                        </a:rPr>
                        <a:t>, 18 (ТЦ Форум, 4 этаж)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Западно-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Казахстанкий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университет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иемни</a:t>
                      </a:r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М.Утемисова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28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Западно-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Казахстанкая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Западно-Казахстанская область, г. Аксай, ул. Молодежная 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Аксайского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251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Карагандинская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Караганда, ул. Казахстанская 15а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Карагандинский технический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университет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28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Карагандинская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Карагандинская область, г. Балхаш, ул. </a:t>
                      </a:r>
                      <a:r>
                        <a:rPr lang="ru-RU" sz="1200" u="none" strike="noStrike" dirty="0" err="1">
                          <a:effectLst/>
                        </a:rPr>
                        <a:t>Караменде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би</a:t>
                      </a:r>
                      <a:r>
                        <a:rPr lang="ru-RU" sz="1200" u="none" strike="noStrike" dirty="0">
                          <a:effectLst/>
                        </a:rPr>
                        <a:t>, 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Балхаш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28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Карагандинская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Карагандинская область, г. </a:t>
                      </a:r>
                      <a:r>
                        <a:rPr lang="ru-RU" sz="1200" u="none" strike="noStrike" dirty="0" err="1">
                          <a:effectLst/>
                        </a:rPr>
                        <a:t>Жезказган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Байконурова</a:t>
                      </a:r>
                      <a:r>
                        <a:rPr lang="ru-RU" sz="1200" u="none" strike="noStrike" dirty="0">
                          <a:effectLst/>
                        </a:rPr>
                        <a:t> 123А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Жезказган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  <a:tr h="361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Костанайская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</a:rPr>
                        <a:t>Костанай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Тәуелсіздік</a:t>
                      </a:r>
                      <a:r>
                        <a:rPr lang="ru-RU" sz="1200" u="none" strike="noStrike" dirty="0">
                          <a:effectLst/>
                        </a:rPr>
                        <a:t> 118 (французский культурный центр, 2 этаж)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Костанайский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университет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имени </a:t>
                      </a:r>
                      <a:r>
                        <a:rPr lang="ru-RU" sz="1200" u="none" strike="noStrike" dirty="0" smtClean="0">
                          <a:effectLst/>
                        </a:rPr>
                        <a:t>А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Байтурсынова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1" marR="7141" marT="714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0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754451"/>
              </p:ext>
            </p:extLst>
          </p:nvPr>
        </p:nvGraphicFramePr>
        <p:xfrm>
          <a:off x="550590" y="981522"/>
          <a:ext cx="11089231" cy="57265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5830"/>
                <a:gridCol w="1853454"/>
                <a:gridCol w="4425398"/>
                <a:gridCol w="969763"/>
                <a:gridCol w="3264786"/>
              </a:tblGrid>
              <a:tr h="542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пунктов тестирования, оборудованных компьютерами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(РЦТ «U-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Study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необходимых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глушителей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предоставления глушителей сигналов сотовой связи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211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Костанайская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Костанайская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г. </a:t>
                      </a:r>
                      <a:r>
                        <a:rPr lang="ru-RU" sz="1200" u="none" strike="noStrike" dirty="0" err="1">
                          <a:effectLst/>
                        </a:rPr>
                        <a:t>Лисаковск</a:t>
                      </a:r>
                      <a:r>
                        <a:rPr lang="ru-RU" sz="1200" u="none" strike="noStrike" dirty="0">
                          <a:effectLst/>
                        </a:rPr>
                        <a:t>, 6 микрорайон, дом 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Лисаковск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Костанайская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Костанайская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 г. Аркалык, ул. </a:t>
                      </a:r>
                      <a:r>
                        <a:rPr lang="ru-RU" sz="1200" u="none" strike="noStrike" dirty="0" err="1">
                          <a:effectLst/>
                        </a:rPr>
                        <a:t>Мауленова</a:t>
                      </a:r>
                      <a:r>
                        <a:rPr lang="ru-RU" sz="1200" u="none" strike="noStrike" dirty="0">
                          <a:effectLst/>
                        </a:rPr>
                        <a:t> 26 (</a:t>
                      </a:r>
                      <a:r>
                        <a:rPr lang="ru-RU" sz="1200" u="none" strike="noStrike" dirty="0" err="1">
                          <a:effectLst/>
                        </a:rPr>
                        <a:t>Аркалыкский</a:t>
                      </a:r>
                      <a:r>
                        <a:rPr lang="ru-RU" sz="1200" u="none" strike="noStrike" dirty="0">
                          <a:effectLst/>
                        </a:rPr>
                        <a:t> многопрофильный колледж </a:t>
                      </a:r>
                      <a:r>
                        <a:rPr lang="ru-RU" sz="1200" u="none" strike="noStrike" dirty="0" err="1">
                          <a:effectLst/>
                        </a:rPr>
                        <a:t>Казпотребсоюза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Аркалык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2057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</a:t>
                      </a:r>
                      <a:r>
                        <a:rPr lang="ru-RU" sz="1200" u="none" strike="noStrike" dirty="0" err="1">
                          <a:effectLst/>
                        </a:rPr>
                        <a:t>Кызылорда</a:t>
                      </a:r>
                      <a:r>
                        <a:rPr lang="ru-RU" sz="1200" u="none" strike="noStrike" dirty="0">
                          <a:effectLst/>
                        </a:rPr>
                        <a:t>, ул. Тажибаева,18а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Кызылординский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университет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baseline="0" dirty="0" err="1" smtClean="0">
                          <a:effectLst/>
                        </a:rPr>
                        <a:t>мени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Қорқыт</a:t>
                      </a:r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Ата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Кызылординская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Кармакшинский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п. </a:t>
                      </a:r>
                      <a:r>
                        <a:rPr lang="ru-RU" sz="1200" u="none" strike="noStrike" dirty="0" err="1">
                          <a:effectLst/>
                        </a:rPr>
                        <a:t>Жосалы</a:t>
                      </a:r>
                      <a:r>
                        <a:rPr lang="ru-RU" sz="1200" u="none" strike="noStrike" dirty="0">
                          <a:effectLst/>
                        </a:rPr>
                        <a:t>, село </a:t>
                      </a:r>
                      <a:r>
                        <a:rPr lang="ru-RU" sz="1200" u="none" strike="noStrike" dirty="0" err="1">
                          <a:effectLst/>
                        </a:rPr>
                        <a:t>Жосалы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Балкы</a:t>
                      </a:r>
                      <a:r>
                        <a:rPr lang="ru-RU" sz="1200" u="none" strike="noStrike" dirty="0">
                          <a:effectLst/>
                        </a:rPr>
                        <a:t> Базар 19А (№250 школа-лицей)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Кармакшинского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Кызылординская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Жанакорганский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п. </a:t>
                      </a:r>
                      <a:r>
                        <a:rPr lang="ru-RU" sz="1200" u="none" strike="noStrike" dirty="0" err="1">
                          <a:effectLst/>
                        </a:rPr>
                        <a:t>Жанакорган</a:t>
                      </a:r>
                      <a:r>
                        <a:rPr lang="ru-RU" sz="1200" u="none" strike="noStrike" dirty="0">
                          <a:effectLst/>
                        </a:rPr>
                        <a:t>,  ул. </a:t>
                      </a:r>
                      <a:r>
                        <a:rPr lang="ru-RU" sz="1200" u="none" strike="noStrike" dirty="0" err="1">
                          <a:effectLst/>
                        </a:rPr>
                        <a:t>Үрзімат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Мадиев</a:t>
                      </a:r>
                      <a:r>
                        <a:rPr lang="ru-RU" sz="1200" u="none" strike="noStrike" dirty="0">
                          <a:effectLst/>
                        </a:rPr>
                        <a:t> 51 (№110 школа-лицей)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Жанакорганского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4176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Кызылординская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Казалинский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п. </a:t>
                      </a:r>
                      <a:r>
                        <a:rPr lang="ru-RU" sz="1200" u="none" strike="noStrike" dirty="0" err="1">
                          <a:effectLst/>
                        </a:rPr>
                        <a:t>Айтебе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би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Ж.Нурмаганбетулы</a:t>
                      </a:r>
                      <a:r>
                        <a:rPr lang="ru-RU" sz="1200" u="none" strike="noStrike" dirty="0">
                          <a:effectLst/>
                        </a:rPr>
                        <a:t> 128 (№249 школа-лицей им. Е. </a:t>
                      </a:r>
                      <a:r>
                        <a:rPr lang="ru-RU" sz="1200" u="none" strike="noStrike" dirty="0" err="1">
                          <a:effectLst/>
                        </a:rPr>
                        <a:t>Бозгулова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Казалинского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4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Мангистауская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Актау, микрорайон 3, 75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Каспийский университет технологии и инжиниринга имени Ш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Есенова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Мангистауская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Бейнеуский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с. Бейнеу, </a:t>
                      </a:r>
                      <a:r>
                        <a:rPr lang="ru-RU" sz="1200" u="none" strike="noStrike" dirty="0" err="1">
                          <a:effectLst/>
                        </a:rPr>
                        <a:t>Бейнеуский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село Бейнеу, ул. </a:t>
                      </a:r>
                      <a:r>
                        <a:rPr lang="ru-RU" sz="1200" u="none" strike="noStrike" dirty="0" err="1">
                          <a:effectLst/>
                        </a:rPr>
                        <a:t>Косай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ата</a:t>
                      </a:r>
                      <a:r>
                        <a:rPr lang="ru-RU" sz="1200" u="none" strike="noStrike" dirty="0">
                          <a:effectLst/>
                        </a:rPr>
                        <a:t>, 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Бейнеуского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</a:rPr>
                        <a:t>Мангистауская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200" u="none" strike="noStrike" dirty="0">
                          <a:effectLst/>
                        </a:rPr>
                        <a:t> область, г. </a:t>
                      </a:r>
                      <a:r>
                        <a:rPr lang="ru-RU" sz="1200" u="none" strike="noStrike" dirty="0" err="1">
                          <a:effectLst/>
                        </a:rPr>
                        <a:t>Жанаозен</a:t>
                      </a:r>
                      <a:r>
                        <a:rPr lang="ru-RU" sz="1200" u="none" strike="noStrike" dirty="0">
                          <a:effectLst/>
                        </a:rPr>
                        <a:t>, микрорайон </a:t>
                      </a:r>
                      <a:r>
                        <a:rPr lang="ru-RU" sz="1200" u="none" strike="noStrike" dirty="0" err="1">
                          <a:effectLst/>
                        </a:rPr>
                        <a:t>Арай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</a:rPr>
                        <a:t>Отырар</a:t>
                      </a:r>
                      <a:r>
                        <a:rPr lang="ru-RU" sz="1200" u="none" strike="noStrike" dirty="0">
                          <a:effectLst/>
                        </a:rPr>
                        <a:t>, 65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Жанаозен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4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Павлодарская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Павлодар, ул. Толстого 99 (ПГУ, 2-3 этаж)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Павлодарский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университет имени </a:t>
                      </a:r>
                      <a:r>
                        <a:rPr lang="ru-RU" sz="1200" u="none" strike="noStrike" dirty="0" smtClean="0">
                          <a:effectLst/>
                        </a:rPr>
                        <a:t>С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Торайгырова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211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Павлодарская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Павлодарская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г.Экибастуз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Энергетиктер</a:t>
                      </a:r>
                      <a:r>
                        <a:rPr lang="ru-RU" sz="1200" u="none" strike="noStrike" dirty="0">
                          <a:effectLst/>
                        </a:rPr>
                        <a:t> 54А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Екибастуз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187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Павлодарская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Павлодарская область, г. Аксу, </a:t>
                      </a:r>
                      <a:r>
                        <a:rPr lang="ru-RU" sz="1200" u="none" strike="noStrike" dirty="0" err="1">
                          <a:effectLst/>
                        </a:rPr>
                        <a:t>Ауэзова</a:t>
                      </a:r>
                      <a:r>
                        <a:rPr lang="ru-RU" sz="1200" u="none" strike="noStrike" dirty="0">
                          <a:effectLst/>
                        </a:rPr>
                        <a:t>, 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города Аксу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4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Северо-Казахстанская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г. Петропавловск, ул. Конституции Казахстана, 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Северо-Казахстанский университет имени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М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Козыбаева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366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</a:rPr>
                        <a:t>Северо-Казахстанская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Северо-Казахстанская область, район </a:t>
                      </a:r>
                      <a:r>
                        <a:rPr lang="ru-RU" sz="1200" u="none" strike="noStrike" dirty="0" err="1">
                          <a:effectLst/>
                        </a:rPr>
                        <a:t>Габита</a:t>
                      </a:r>
                      <a:r>
                        <a:rPr lang="ru-RU" sz="1200" u="none" strike="noStrike" dirty="0">
                          <a:effectLst/>
                        </a:rPr>
                        <a:t> Мусрепова,  с. </a:t>
                      </a:r>
                      <a:r>
                        <a:rPr lang="ru-RU" sz="1200" u="none" strike="noStrike" dirty="0" err="1">
                          <a:effectLst/>
                        </a:rPr>
                        <a:t>Новоишим</a:t>
                      </a:r>
                      <a:r>
                        <a:rPr lang="ru-RU" sz="1200" u="none" strike="noStrike" dirty="0">
                          <a:effectLst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</a:rPr>
                        <a:t>Ауельбекова</a:t>
                      </a:r>
                      <a:r>
                        <a:rPr lang="ru-RU" sz="1200" u="none" strike="noStrike" dirty="0">
                          <a:effectLst/>
                        </a:rPr>
                        <a:t> 2А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Мусиреповского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  <a:tr h="545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Северо-Казахстанская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Северо-Казахстанская область, </a:t>
                      </a:r>
                      <a:r>
                        <a:rPr lang="ru-RU" sz="1200" u="none" strike="noStrike" dirty="0" err="1">
                          <a:effectLst/>
                        </a:rPr>
                        <a:t>Тайыншинский</a:t>
                      </a:r>
                      <a:r>
                        <a:rPr lang="ru-RU" sz="1200" u="none" strike="noStrike" dirty="0">
                          <a:effectLst/>
                        </a:rPr>
                        <a:t> район, г. </a:t>
                      </a:r>
                      <a:r>
                        <a:rPr lang="ru-RU" sz="1200" u="none" strike="noStrike" dirty="0" err="1">
                          <a:effectLst/>
                        </a:rPr>
                        <a:t>Тайынша</a:t>
                      </a:r>
                      <a:r>
                        <a:rPr lang="ru-RU" sz="1200" u="none" strike="noStrike" dirty="0">
                          <a:effectLst/>
                        </a:rPr>
                        <a:t>, ул. Конституция Казахстана 261 (</a:t>
                      </a:r>
                      <a:r>
                        <a:rPr lang="ru-RU" sz="1200" u="none" strike="noStrike" dirty="0" err="1">
                          <a:effectLst/>
                        </a:rPr>
                        <a:t>Тайыншинский</a:t>
                      </a:r>
                      <a:r>
                        <a:rPr lang="ru-RU" sz="1200" u="none" strike="noStrike" dirty="0">
                          <a:effectLst/>
                        </a:rPr>
                        <a:t> колледж агробизнеса)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Таиншинского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02" marR="8002" marT="8002" marB="0" anchor="ctr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" y="1"/>
            <a:ext cx="12190413" cy="7654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0413" cy="7654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584772"/>
              </p:ext>
            </p:extLst>
          </p:nvPr>
        </p:nvGraphicFramePr>
        <p:xfrm>
          <a:off x="550590" y="1269554"/>
          <a:ext cx="10847735" cy="437234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3290"/>
                <a:gridCol w="1813090"/>
                <a:gridCol w="3960324"/>
                <a:gridCol w="1073547"/>
                <a:gridCol w="3437484"/>
              </a:tblGrid>
              <a:tr h="4770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пунктов тестирования, оборудованных компьютерами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(РЦТ «U-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Study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необходимых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глушителей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предоставления глушителей сигналов сотовой связи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79" marR="7279" marT="7279" marB="0" anchor="ctr"/>
                </a:tc>
              </a:tr>
              <a:tr h="4770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Туркистанская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Туркестан, 1 микрорайон 24 в (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колледж)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казахско-турецкий университет имени Қ.А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Ясауи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8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Туркистанская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Туркестанская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Ордабасинский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Темирлан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Қажымұқан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77/2 (новая школа)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Ордабасинского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8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Туркистанская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Туркестанская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Жетысайский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Жетысай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, 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ул.М.Озтурик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№13 (КГУ СШ №8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им.Алпамыс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батыра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Жетисайского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40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Туркистанская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Туркестанская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Сарыагашский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г.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Сарыагаш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Шәмші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Гүлзары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21 а (Высший аграрно-технический колледж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Капланбек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Сарыагашского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8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Туркистанская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Туркестанская область,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Сузакский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Шолаккорган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Токпанбетова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а (IT школа-лицей)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Созакского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260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5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25E6E304-EB0A-4122-9A41-3D6E9899240B}"/>
              </a:ext>
            </a:extLst>
          </p:cNvPr>
          <p:cNvSpPr/>
          <p:nvPr/>
        </p:nvSpPr>
        <p:spPr>
          <a:xfrm>
            <a:off x="1" y="-1"/>
            <a:ext cx="12190413" cy="8369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>
            <a:off x="2566814" y="993316"/>
            <a:ext cx="3297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ПРИЕМА </a:t>
            </a:r>
          </a:p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ЗАЯВЛЕНИЙ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72DAF0C-90EC-43C8-9807-B92937EBA311}"/>
              </a:ext>
            </a:extLst>
          </p:cNvPr>
          <p:cNvSpPr/>
          <p:nvPr/>
        </p:nvSpPr>
        <p:spPr>
          <a:xfrm>
            <a:off x="334566" y="1701202"/>
            <a:ext cx="1944216" cy="47047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F65CAB3-8DED-41AD-AF86-26CA05225718}"/>
              </a:ext>
            </a:extLst>
          </p:cNvPr>
          <p:cNvSpPr/>
          <p:nvPr/>
        </p:nvSpPr>
        <p:spPr>
          <a:xfrm>
            <a:off x="838622" y="1989634"/>
            <a:ext cx="990977" cy="584775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март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658D335-412A-48D8-9989-5CC30EF5BFEB}"/>
              </a:ext>
            </a:extLst>
          </p:cNvPr>
          <p:cNvSpPr/>
          <p:nvPr/>
        </p:nvSpPr>
        <p:spPr>
          <a:xfrm>
            <a:off x="550590" y="3651995"/>
            <a:ext cx="1500732" cy="1077218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апрель-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июнь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889957" y="3429794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661449" y="1905446"/>
            <a:ext cx="31679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</a:t>
            </a:r>
            <a:r>
              <a:rPr lang="ru-RU" sz="24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5 </a:t>
            </a:r>
            <a:r>
              <a:rPr lang="ru-RU" sz="24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марта </a:t>
            </a:r>
            <a:endParaRPr lang="ru-RU" sz="2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</a:t>
            </a:r>
            <a:endParaRPr lang="ru-RU" sz="2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7116953" y="993316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ПРОВЕДЕНИЯ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759793" y="3842305"/>
            <a:ext cx="3129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26 марта – 10 июня </a:t>
            </a:r>
          </a:p>
          <a:p>
            <a:pPr algn="ctr"/>
            <a:r>
              <a:rPr lang="ru-RU" sz="2400" b="1" dirty="0" smtClean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 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6502753" y="1905446"/>
            <a:ext cx="2975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 марта – 10 апреля 2021 года </a:t>
            </a:r>
            <a:endParaRPr lang="ru-RU" sz="2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6497266" y="3861842"/>
            <a:ext cx="2736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 апреля - 30 июня 2021 года 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59567" y="221965"/>
            <a:ext cx="11471281" cy="432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СРОКИ ПРОВЕДЕНИЯ ЕНТ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89957" y="5446018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9907461" y="976355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КОЛ-ВО ПОПЫТОК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0188000" y="1866522"/>
            <a:ext cx="13917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попытка</a:t>
            </a:r>
            <a:endParaRPr lang="ru-RU" sz="2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0188000" y="3775105"/>
            <a:ext cx="13681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попытки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*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30910" y="5882703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i="1" dirty="0" smtClean="0">
                <a:solidFill>
                  <a:srgbClr val="FF0000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*</a:t>
            </a:r>
            <a:r>
              <a:rPr lang="kk-KZ" sz="1400" b="1" i="1" dirty="0" smtClean="0">
                <a:solidFill>
                  <a:srgbClr val="81A04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 </a:t>
            </a:r>
            <a:r>
              <a:rPr lang="kk-KZ" sz="1400" b="1" i="1" dirty="0" smtClean="0">
                <a:solidFill>
                  <a:schemeClr val="tx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С наилучшим результатом ЕНТ из двух тестирований можно участвовать в конкурсе на присуждение образовательных грантов</a:t>
            </a:r>
            <a:endParaRPr lang="ru-RU" sz="1400" b="1" i="1" dirty="0">
              <a:solidFill>
                <a:schemeClr val="tx2"/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37"/>
          <p:cNvGrpSpPr/>
          <p:nvPr/>
        </p:nvGrpSpPr>
        <p:grpSpPr>
          <a:xfrm>
            <a:off x="1055303" y="1635372"/>
            <a:ext cx="10079808" cy="4690678"/>
            <a:chOff x="1055440" y="1634990"/>
            <a:chExt cx="10081120" cy="4689593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xmlns="" id="{5F390D66-A7E3-4334-B267-9DEE2AB5FCE4}"/>
                </a:ext>
              </a:extLst>
            </p:cNvPr>
            <p:cNvSpPr/>
            <p:nvPr/>
          </p:nvSpPr>
          <p:spPr>
            <a:xfrm>
              <a:off x="4844839" y="2092848"/>
              <a:ext cx="2532087" cy="2532087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xmlns="" id="{5B8689E3-AE4A-4C9E-AC96-5FBCC753EFD9}"/>
                </a:ext>
              </a:extLst>
            </p:cNvPr>
            <p:cNvSpPr/>
            <p:nvPr/>
          </p:nvSpPr>
          <p:spPr>
            <a:xfrm rot="16200000">
              <a:off x="3495322" y="3057824"/>
              <a:ext cx="698477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xmlns="" id="{C7672754-CF5F-40C4-8606-EC57DCC1A1CE}"/>
                </a:ext>
              </a:extLst>
            </p:cNvPr>
            <p:cNvSpPr/>
            <p:nvPr/>
          </p:nvSpPr>
          <p:spPr>
            <a:xfrm rot="5400000">
              <a:off x="8027966" y="3057824"/>
              <a:ext cx="698476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A95958DA-62EF-4D96-8DDB-872D8223EDE3}"/>
                </a:ext>
              </a:extLst>
            </p:cNvPr>
            <p:cNvSpPr txBox="1"/>
            <p:nvPr/>
          </p:nvSpPr>
          <p:spPr>
            <a:xfrm>
              <a:off x="1082977" y="1668671"/>
              <a:ext cx="3572863" cy="738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Обучающиеся выпускных </a:t>
              </a:r>
            </a:p>
            <a:p>
              <a:r>
                <a:rPr lang="ru-RU" sz="1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 (12) классов организаций среднего образования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1491824" y="292684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18B62FB-4AFA-4D43-A7C0-50A2E5BF55A7}"/>
                </a:ext>
              </a:extLst>
            </p:cNvPr>
            <p:cNvSpPr txBox="1"/>
            <p:nvPr/>
          </p:nvSpPr>
          <p:spPr>
            <a:xfrm>
              <a:off x="1055440" y="4493438"/>
              <a:ext cx="3960440" cy="138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A72E6CE-0EC7-4DAF-A318-538BF6139188}"/>
                </a:ext>
              </a:extLst>
            </p:cNvPr>
            <p:cNvSpPr txBox="1"/>
            <p:nvPr/>
          </p:nvSpPr>
          <p:spPr>
            <a:xfrm>
              <a:off x="7032104" y="1634990"/>
              <a:ext cx="4076919" cy="953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9C54FC5-92F2-4908-B1EA-0259421ED681}"/>
                </a:ext>
              </a:extLst>
            </p:cNvPr>
            <p:cNvSpPr txBox="1"/>
            <p:nvPr/>
          </p:nvSpPr>
          <p:spPr>
            <a:xfrm>
              <a:off x="6816080" y="4509121"/>
              <a:ext cx="4320480" cy="1815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8F944A2E-41C0-4A94-BC87-F73915762F2F}"/>
                </a:ext>
              </a:extLst>
            </p:cNvPr>
            <p:cNvSpPr txBox="1"/>
            <p:nvPr/>
          </p:nvSpPr>
          <p:spPr>
            <a:xfrm>
              <a:off x="4871864" y="2758435"/>
              <a:ext cx="2448272" cy="13846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(март)</a:t>
              </a:r>
              <a:r>
                <a:rPr lang="en-US" altLang="ko-KR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9480376" y="290926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247299" y="1003416"/>
            <a:ext cx="9647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(10 марта - 10 апреля) для зачисления в вуз на платной основе</a:t>
            </a:r>
            <a:endParaRPr lang="ru-RU" sz="1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910630" y="909514"/>
            <a:ext cx="10441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(11 апреля – 30 июня) для участия в конкурсе на присуждение образовательного гранта, а также для зачисления в вуз на платной основе</a:t>
            </a:r>
            <a:endParaRPr lang="ru-RU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695310" y="1721082"/>
            <a:ext cx="11108254" cy="5021080"/>
            <a:chOff x="521550" y="1431816"/>
            <a:chExt cx="8332275" cy="3764938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xmlns="" id="{5F390D66-A7E3-4334-B267-9DEE2AB5FCE4}"/>
                </a:ext>
              </a:extLst>
            </p:cNvPr>
            <p:cNvSpPr/>
            <p:nvPr/>
          </p:nvSpPr>
          <p:spPr>
            <a:xfrm>
              <a:off x="3633629" y="1563638"/>
              <a:ext cx="1899065" cy="1899065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xmlns="" id="{5B8689E3-AE4A-4C9E-AC96-5FBCC753EFD9}"/>
                </a:ext>
              </a:extLst>
            </p:cNvPr>
            <p:cNvSpPr/>
            <p:nvPr/>
          </p:nvSpPr>
          <p:spPr>
            <a:xfrm rot="16200000">
              <a:off x="2621492" y="2294778"/>
              <a:ext cx="523858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xmlns="" id="{C7672754-CF5F-40C4-8606-EC57DCC1A1CE}"/>
                </a:ext>
              </a:extLst>
            </p:cNvPr>
            <p:cNvSpPr/>
            <p:nvPr/>
          </p:nvSpPr>
          <p:spPr>
            <a:xfrm rot="5400000">
              <a:off x="6020975" y="2294778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A95958DA-62EF-4D96-8DDB-872D8223EDE3}"/>
                </a:ext>
              </a:extLst>
            </p:cNvPr>
            <p:cNvSpPr txBox="1"/>
            <p:nvPr/>
          </p:nvSpPr>
          <p:spPr>
            <a:xfrm>
              <a:off x="539552" y="1451560"/>
              <a:ext cx="2679647" cy="392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ko-KR" sz="1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Выпускники организаций среднего образования текущего года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1118868" y="2196541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18B62FB-4AFA-4D43-A7C0-50A2E5BF55A7}"/>
                </a:ext>
              </a:extLst>
            </p:cNvPr>
            <p:cNvSpPr txBox="1"/>
            <p:nvPr/>
          </p:nvSpPr>
          <p:spPr>
            <a:xfrm>
              <a:off x="521550" y="2931790"/>
              <a:ext cx="2970330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A72E6CE-0EC7-4DAF-A318-538BF6139188}"/>
                </a:ext>
              </a:extLst>
            </p:cNvPr>
            <p:cNvSpPr txBox="1"/>
            <p:nvPr/>
          </p:nvSpPr>
          <p:spPr>
            <a:xfrm>
              <a:off x="5796136" y="1431816"/>
              <a:ext cx="3057689" cy="715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9C54FC5-92F2-4908-B1EA-0259421ED681}"/>
                </a:ext>
              </a:extLst>
            </p:cNvPr>
            <p:cNvSpPr txBox="1"/>
            <p:nvPr/>
          </p:nvSpPr>
          <p:spPr>
            <a:xfrm>
              <a:off x="5580112" y="2931790"/>
              <a:ext cx="3240360" cy="13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8F944A2E-41C0-4A94-BC87-F73915762F2F}"/>
                </a:ext>
              </a:extLst>
            </p:cNvPr>
            <p:cNvSpPr txBox="1"/>
            <p:nvPr/>
          </p:nvSpPr>
          <p:spPr>
            <a:xfrm>
              <a:off x="3653898" y="2103726"/>
              <a:ext cx="1836204" cy="92311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(апрель-июнь)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xmlns="" id="{C8D14D8A-C2ED-420C-87A2-BBDAA825675C}"/>
                </a:ext>
              </a:extLst>
            </p:cNvPr>
            <p:cNvGrpSpPr/>
            <p:nvPr/>
          </p:nvGrpSpPr>
          <p:grpSpPr>
            <a:xfrm>
              <a:off x="7110282" y="2183356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xmlns="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xmlns="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xmlns="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AA72E6CE-0EC7-4DAF-A318-538BF6139188}"/>
                </a:ext>
              </a:extLst>
            </p:cNvPr>
            <p:cNvSpPr txBox="1"/>
            <p:nvPr/>
          </p:nvSpPr>
          <p:spPr>
            <a:xfrm>
              <a:off x="3098487" y="4158248"/>
              <a:ext cx="3057689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технического и профессионального или </a:t>
              </a:r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образования, поступающих по образовательным программам высшего образования, предусматривающим сокращенные сроки обучения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5" name="Isosceles Triangle 10">
              <a:extLst>
                <a:ext uri="{FF2B5EF4-FFF2-40B4-BE49-F238E27FC236}">
                  <a16:creationId xmlns:a16="http://schemas.microsoft.com/office/drawing/2014/main" xmlns="" id="{C7672754-CF5F-40C4-8606-EC57DCC1A1CE}"/>
                </a:ext>
              </a:extLst>
            </p:cNvPr>
            <p:cNvSpPr/>
            <p:nvPr/>
          </p:nvSpPr>
          <p:spPr>
            <a:xfrm rot="10800000">
              <a:off x="4355976" y="3651870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28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919173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919173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8729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8729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5523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5523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702718" y="201228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</a:t>
            </a:r>
            <a:endParaRPr lang="ru-RU" altLang="ko-KR" sz="4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</a:t>
            </a:r>
            <a:endParaRPr lang="ru-RU" altLang="ko-KR" sz="4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</a:t>
            </a:r>
            <a:endParaRPr lang="ru-RU" altLang="ko-KR" sz="4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2566814" y="213365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  <a:endParaRPr lang="ru-RU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573516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  <a:endParaRPr lang="ru-RU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97552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  <a:endParaRPr lang="ru-RU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48669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ИСТОРИЯ                                                    КАЗАХСТАНА</a:t>
            </a:r>
            <a:endParaRPr lang="ru-RU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558702" y="415161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МАТЕМАТИЧЕСКАЯ ГРАМОТНОСТЬ</a:t>
            </a:r>
            <a:endParaRPr lang="ru-RU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72705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ГРАМОТНОСТЬ ЧТЕНИЯ</a:t>
            </a:r>
            <a:endParaRPr lang="ru-RU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335778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- 1-Й ПРОФИЛЬНЫЙ ПРЕДМЕТ</a:t>
            </a:r>
            <a:endParaRPr lang="ru-RU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414987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- 2-Й ПРОФИЛЬНЫЙ ПРЕДМЕТ</a:t>
            </a:r>
            <a:endParaRPr lang="ru-RU" altLang="ko-K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918742" y="5756697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tx2"/>
                </a:solidFill>
                <a:latin typeface="Segoe UI" pitchFamily="34" charset="0"/>
                <a:cs typeface="Segoe UI" pitchFamily="34" charset="0"/>
              </a:rPr>
              <a:t>ВСЕГО</a:t>
            </a:r>
            <a:endParaRPr lang="ru-RU" altLang="ko-KR" sz="4400" b="1" dirty="0">
              <a:solidFill>
                <a:schemeClr val="tx2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55047" y="5734050"/>
            <a:ext cx="2808311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5869355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  <a:endParaRPr lang="ru-RU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6239222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120</a:t>
            </a:r>
            <a:endParaRPr lang="ru-RU" altLang="ko-KR" sz="4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19771" y="5734050"/>
            <a:ext cx="2783947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59715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БАЛЛОВ</a:t>
            </a:r>
            <a:endParaRPr lang="ru-RU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9431939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140</a:t>
            </a:r>
            <a:endParaRPr lang="ru-RU" altLang="ko-KR" sz="4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CDABCAB6-FF20-4ABA-8C88-F2DC9EB4F12A}"/>
              </a:ext>
            </a:extLst>
          </p:cNvPr>
          <p:cNvSpPr/>
          <p:nvPr/>
        </p:nvSpPr>
        <p:spPr>
          <a:xfrm>
            <a:off x="1640681" y="1022989"/>
            <a:ext cx="89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ЕНТ</a:t>
            </a:r>
          </a:p>
        </p:txBody>
      </p:sp>
    </p:spTree>
    <p:extLst>
      <p:ext uri="{BB962C8B-B14F-4D97-AF65-F5344CB8AC3E}">
        <p14:creationId xmlns:p14="http://schemas.microsoft.com/office/powerpoint/2010/main" val="28893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34566" y="1197546"/>
            <a:ext cx="11640018" cy="2899484"/>
            <a:chOff x="309934" y="1009216"/>
            <a:chExt cx="8618922" cy="217844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784291" y="1333252"/>
              <a:ext cx="8108953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Овал 5"/>
            <p:cNvSpPr/>
            <p:nvPr/>
          </p:nvSpPr>
          <p:spPr>
            <a:xfrm>
              <a:off x="426373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669536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890" y="1063317"/>
              <a:ext cx="622201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9:00/</a:t>
              </a:r>
            </a:p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14:30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9934" y="1922389"/>
              <a:ext cx="9169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ЕНТ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2904" y="1157121"/>
              <a:ext cx="55218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10:00/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15:30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76309" y="1683527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-минутный перерыв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732679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30651" y="1157121"/>
              <a:ext cx="511814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10:02/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15:32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89365" y="1696168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038985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102128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1984" y="1157121"/>
              <a:ext cx="58650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11:15/</a:t>
              </a:r>
            </a:p>
            <a:p>
              <a:pPr algn="ctr"/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16:45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8731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12:15/</a:t>
              </a:r>
            </a:p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17:45</a:t>
              </a:r>
              <a:endPara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165271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75106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12:17/</a:t>
              </a:r>
            </a:p>
            <a:p>
              <a:r>
                <a:rPr lang="ru-RU" sz="14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17:47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8228416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254429" y="1072479"/>
              <a:ext cx="674427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5390" y="1690594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1765" y="1698369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2-минутный перерыв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82224" y="1706725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3795822" y="1028142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5653" y="1072479"/>
              <a:ext cx="734877" cy="53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11:00/</a:t>
              </a:r>
            </a:p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16:30</a:t>
              </a:r>
              <a:endPara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18994" y="1922389"/>
              <a:ext cx="14763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15-минутный перерыв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16545" y="2794550"/>
              <a:ext cx="1458671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240 минут</a:t>
              </a:r>
              <a:endParaRPr lang="ru-RU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286894" y="6352505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 минут</a:t>
            </a:r>
            <a:endParaRPr lang="ru-RU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47334" y="4293890"/>
            <a:ext cx="4176464" cy="230425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247334" y="4430355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ОБЩАЯ ПРОДОЛЖИТЕЛЬНОСТЬ ЕНТ С УЧЕТОМ АПЕЛЛЯЦИИ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39422" y="559003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минут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847734" y="241297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Окончание ЕНТ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авая фигурная скобка 46"/>
          <p:cNvSpPr/>
          <p:nvPr/>
        </p:nvSpPr>
        <p:spPr>
          <a:xfrm rot="5400000">
            <a:off x="5879182" y="-2474862"/>
            <a:ext cx="504056" cy="11449272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0" name="Группа 49"/>
          <p:cNvGrpSpPr/>
          <p:nvPr/>
        </p:nvGrpSpPr>
        <p:grpSpPr>
          <a:xfrm>
            <a:off x="622598" y="4221882"/>
            <a:ext cx="5688632" cy="1741223"/>
            <a:chOff x="655201" y="4581922"/>
            <a:chExt cx="5688632" cy="1741223"/>
          </a:xfrm>
        </p:grpSpPr>
        <p:sp>
          <p:nvSpPr>
            <p:cNvPr id="3" name="TextBox 2"/>
            <p:cNvSpPr txBox="1"/>
            <p:nvPr/>
          </p:nvSpPr>
          <p:spPr>
            <a:xfrm>
              <a:off x="655201" y="5302002"/>
              <a:ext cx="1158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5-минутный перерыв</a:t>
              </a:r>
            </a:p>
            <a:p>
              <a:pPr algn="ctr"/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(по желанию</a:t>
              </a:r>
              <a:r>
                <a:rPr lang="ru-RU" sz="1200" i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2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1511653" y="4989506"/>
              <a:ext cx="3469512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/>
            <p:cNvSpPr/>
            <p:nvPr/>
          </p:nvSpPr>
          <p:spPr>
            <a:xfrm>
              <a:off x="982638" y="4653930"/>
              <a:ext cx="576064" cy="57606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82638" y="4725938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12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  <a:endPara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0817" y="4581922"/>
              <a:ext cx="792101" cy="79208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36348" y="4725938"/>
              <a:ext cx="766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13:05/</a:t>
              </a:r>
            </a:p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18:35</a:t>
              </a:r>
              <a:endPara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67369" y="5492148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подачи заявления на апелляцию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83593" y="5492148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Окончание подачи заявления на апелляцию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Овал 47"/>
            <p:cNvSpPr/>
            <p:nvPr/>
          </p:nvSpPr>
          <p:spPr>
            <a:xfrm>
              <a:off x="4871070" y="4581922"/>
              <a:ext cx="792101" cy="8004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71070" y="4717227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13:35/</a:t>
              </a:r>
            </a:p>
            <a:p>
              <a:r>
                <a:rPr lang="ru-RU" sz="16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19:05</a:t>
              </a:r>
              <a:endPara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Правая фигурная скобка 50"/>
          <p:cNvSpPr/>
          <p:nvPr/>
        </p:nvSpPr>
        <p:spPr>
          <a:xfrm rot="5400000">
            <a:off x="3790950" y="4221882"/>
            <a:ext cx="576064" cy="3744416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7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23" y="1629177"/>
            <a:ext cx="3719122" cy="1809763"/>
          </a:xfrm>
          <a:prstGeom prst="rect">
            <a:avLst/>
          </a:prstGeom>
        </p:spPr>
      </p:pic>
      <p:pic>
        <p:nvPicPr>
          <p:cNvPr id="6" name="Рисунок 5" descr="photo_2021-02-19_07-58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316" y="3933966"/>
            <a:ext cx="3711930" cy="20887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83235" y="1629177"/>
            <a:ext cx="7127864" cy="900244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ТЕСТИРОВАНИЕ БУДЕТ ПРОВОДИТЬСЯ В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ПУНКТАХ ТОО «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ОСНАЩЕННЫХ ПО ПРИНЦИПУ                                       </a:t>
            </a:r>
            <a:r>
              <a:rPr lang="kk-KZ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“1 ТЕСТИРУЕМЫЙ - 1 КОМПЬЮТЕР – 1 КАМЕРА”.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5235" y="3933967"/>
            <a:ext cx="6767871" cy="1177243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algn="just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ПУНКТА В ГОРОДАХ РЕСПУБЛИКАНСКОГО ЗНАЧЕНИЯ;</a:t>
            </a:r>
          </a:p>
          <a:p>
            <a:pPr algn="just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kk-K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ПУНКТОВ В ОБЛАСТНЫХ ЦЕНТРАХ;</a:t>
            </a:r>
          </a:p>
          <a:p>
            <a:pPr algn="just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ПУНКТА В МОНОГОРОДАХ;</a:t>
            </a:r>
          </a:p>
          <a:p>
            <a:pPr algn="just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kk-K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ПУНКТ В РАЙОННЫХ ЦЕНТРАХ.</a:t>
            </a:r>
            <a:endParaRPr lang="ru-RU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00976" y="1798948"/>
            <a:ext cx="10679211" cy="4075109"/>
            <a:chOff x="943582" y="1895138"/>
            <a:chExt cx="10280360" cy="4058741"/>
          </a:xfrm>
        </p:grpSpPr>
        <p:sp>
          <p:nvSpPr>
            <p:cNvPr id="5" name="Snip Single Corner Rectangle 1">
              <a:extLst>
                <a:ext uri="{FF2B5EF4-FFF2-40B4-BE49-F238E27FC236}">
                  <a16:creationId xmlns:a16="http://schemas.microsoft.com/office/drawing/2014/main" xmlns="" id="{81137DEF-22DF-4E4F-94D8-F6E61DC597D4}"/>
                </a:ext>
              </a:extLst>
            </p:cNvPr>
            <p:cNvSpPr/>
            <p:nvPr/>
          </p:nvSpPr>
          <p:spPr>
            <a:xfrm>
              <a:off x="94358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Snip Single Corner Rectangle 2">
              <a:extLst>
                <a:ext uri="{FF2B5EF4-FFF2-40B4-BE49-F238E27FC236}">
                  <a16:creationId xmlns:a16="http://schemas.microsoft.com/office/drawing/2014/main" xmlns="" id="{6E1E9BF7-603F-4889-85C9-C9DE8BA3A5B2}"/>
                </a:ext>
              </a:extLst>
            </p:cNvPr>
            <p:cNvSpPr/>
            <p:nvPr/>
          </p:nvSpPr>
          <p:spPr>
            <a:xfrm flipH="1">
              <a:off x="647194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Snip Single Corner Rectangle 3">
              <a:extLst>
                <a:ext uri="{FF2B5EF4-FFF2-40B4-BE49-F238E27FC236}">
                  <a16:creationId xmlns:a16="http://schemas.microsoft.com/office/drawing/2014/main" xmlns="" id="{07C06604-9826-43DA-BDAB-3C6D1D9A4F66}"/>
                </a:ext>
              </a:extLst>
            </p:cNvPr>
            <p:cNvSpPr/>
            <p:nvPr/>
          </p:nvSpPr>
          <p:spPr>
            <a:xfrm flipV="1">
              <a:off x="94358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Snip Single Corner Rectangle 4">
              <a:extLst>
                <a:ext uri="{FF2B5EF4-FFF2-40B4-BE49-F238E27FC236}">
                  <a16:creationId xmlns:a16="http://schemas.microsoft.com/office/drawing/2014/main" xmlns="" id="{F7C13A5F-C26B-451E-A141-61BB4B9653BE}"/>
                </a:ext>
              </a:extLst>
            </p:cNvPr>
            <p:cNvSpPr/>
            <p:nvPr/>
          </p:nvSpPr>
          <p:spPr>
            <a:xfrm flipH="1" flipV="1">
              <a:off x="647194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ounded Rectangle 5">
              <a:extLst>
                <a:ext uri="{FF2B5EF4-FFF2-40B4-BE49-F238E27FC236}">
                  <a16:creationId xmlns:a16="http://schemas.microsoft.com/office/drawing/2014/main" xmlns="" id="{E3E9C9AF-1D0F-4272-BB6E-38941271D3A8}"/>
                </a:ext>
              </a:extLst>
            </p:cNvPr>
            <p:cNvSpPr/>
            <p:nvPr/>
          </p:nvSpPr>
          <p:spPr>
            <a:xfrm>
              <a:off x="4693796" y="3041590"/>
              <a:ext cx="2804408" cy="1765838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45D02C78-B123-4621-9CB5-B3DEA00D7754}"/>
                </a:ext>
              </a:extLst>
            </p:cNvPr>
            <p:cNvSpPr txBox="1"/>
            <p:nvPr/>
          </p:nvSpPr>
          <p:spPr>
            <a:xfrm>
              <a:off x="4627639" y="3423786"/>
              <a:ext cx="2936721" cy="1011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2000" b="1" i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КОЛИЧЕСТВО КОМПЬЮТЕРОВ И ПОТОКОВ</a:t>
              </a:r>
              <a:endParaRPr lang="kk-KZ" sz="20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62">
              <a:extLst>
                <a:ext uri="{FF2B5EF4-FFF2-40B4-BE49-F238E27FC236}">
                  <a16:creationId xmlns:a16="http://schemas.microsoft.com/office/drawing/2014/main" xmlns="" id="{91B02555-40DE-484D-A7AC-05018CFDBA36}"/>
                </a:ext>
              </a:extLst>
            </p:cNvPr>
            <p:cNvGrpSpPr/>
            <p:nvPr/>
          </p:nvGrpSpPr>
          <p:grpSpPr>
            <a:xfrm>
              <a:off x="7854123" y="2141774"/>
              <a:ext cx="3282436" cy="1539026"/>
              <a:chOff x="270022" y="1638321"/>
              <a:chExt cx="2605242" cy="155442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32962"/>
                <a:ext cx="2605241" cy="959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0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март-апрель –</a:t>
                </a:r>
                <a:r>
                  <a:rPr lang="kk-KZ" altLang="ko-KR" sz="28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27</a:t>
                </a:r>
              </a:p>
              <a:p>
                <a:pPr algn="ctr"/>
                <a:r>
                  <a:rPr lang="kk-KZ" altLang="ko-KR" sz="20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апрель-июнь –</a:t>
                </a:r>
                <a:r>
                  <a:rPr lang="kk-KZ" altLang="ko-KR" sz="28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67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ДНЕЙ ТЕСТИРОВАНИЯ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62">
              <a:extLst>
                <a:ext uri="{FF2B5EF4-FFF2-40B4-BE49-F238E27FC236}">
                  <a16:creationId xmlns:a16="http://schemas.microsoft.com/office/drawing/2014/main" xmlns="" id="{91B02555-40DE-484D-A7AC-05018CFDBA36}"/>
                </a:ext>
              </a:extLst>
            </p:cNvPr>
            <p:cNvGrpSpPr/>
            <p:nvPr/>
          </p:nvGrpSpPr>
          <p:grpSpPr>
            <a:xfrm>
              <a:off x="1112824" y="4422112"/>
              <a:ext cx="3282437" cy="1181178"/>
              <a:chOff x="54323" y="1638321"/>
              <a:chExt cx="2605243" cy="119299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54323" y="230498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54325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ПОТОКОВ </a:t>
                </a:r>
              </a:p>
              <a:p>
                <a:pPr algn="ctr"/>
                <a:r>
                  <a:rPr lang="kk-KZ" altLang="ko-KR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 ДЕНЬ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Group 62">
              <a:extLst>
                <a:ext uri="{FF2B5EF4-FFF2-40B4-BE49-F238E27FC236}">
                  <a16:creationId xmlns:a16="http://schemas.microsoft.com/office/drawing/2014/main" xmlns="" id="{91B02555-40DE-484D-A7AC-05018CFDBA36}"/>
                </a:ext>
              </a:extLst>
            </p:cNvPr>
            <p:cNvGrpSpPr/>
            <p:nvPr/>
          </p:nvGrpSpPr>
          <p:grpSpPr>
            <a:xfrm>
              <a:off x="7854123" y="4422111"/>
              <a:ext cx="3282436" cy="1124534"/>
              <a:chOff x="270022" y="1638321"/>
              <a:chExt cx="2605242" cy="1135782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4777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6140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34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КОМПЬЮТЕРОВ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Group 62">
              <a:extLst>
                <a:ext uri="{FF2B5EF4-FFF2-40B4-BE49-F238E27FC236}">
                  <a16:creationId xmlns:a16="http://schemas.microsoft.com/office/drawing/2014/main" xmlns="" id="{91B02555-40DE-484D-A7AC-05018CFDBA36}"/>
                </a:ext>
              </a:extLst>
            </p:cNvPr>
            <p:cNvGrpSpPr/>
            <p:nvPr/>
          </p:nvGrpSpPr>
          <p:grpSpPr>
            <a:xfrm>
              <a:off x="979823" y="2013339"/>
              <a:ext cx="3604567" cy="1381744"/>
              <a:chOff x="-62954" y="1435091"/>
              <a:chExt cx="2860915" cy="1395565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47080" y="2304325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28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50</a:t>
                </a:r>
                <a:endParaRPr lang="ru-RU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-62954" y="1435091"/>
                <a:ext cx="2860915" cy="835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ВСЕГО ПУНКТОВ ТЕСТИРОВАНИЯ, ОБОРУДОВАННЫХ КОМПЬЮТЕРАМИ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7797" y="2300214"/>
              <a:ext cx="705803" cy="705803"/>
            </a:xfrm>
            <a:prstGeom prst="rect">
              <a:avLst/>
            </a:prstGeom>
          </p:spPr>
        </p:pic>
      </p:grpSp>
      <p:sp>
        <p:nvSpPr>
          <p:cNvPr id="24" name="Прямоугольник 2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17" descr="C:\Users\a.kasenaeva\Downloads\Calendar-icon-f44dd67c059978ec6424e2a5ad4d2a42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358" y="2205658"/>
            <a:ext cx="556270" cy="70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a.kasenaeva\Downloads\clock+event+time+watch+icon-1320196391333457888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06" y="4941962"/>
            <a:ext cx="560805" cy="56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rapezoid 13">
            <a:extLst>
              <a:ext uri="{FF2B5EF4-FFF2-40B4-BE49-F238E27FC236}">
                <a16:creationId xmlns=""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7535366" y="4941962"/>
            <a:ext cx="576064" cy="5040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8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2" y="884979"/>
            <a:ext cx="10971372" cy="1143265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Региональная государственная комиссия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endParaRPr lang="ru-RU" dirty="0" smtClean="0"/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Председателями региональной государственной комиссии назначаются руководители высших учебных заведений или руководители городских, районных (управлений) отделов образования.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состав региональной государственной комиссии входят представители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акиматов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областей или городов республиканского значения, представители правоохранительных органов.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Количество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членов государственной комиссии составляет пять человек.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1870</Words>
  <Application>Microsoft Office PowerPoint</Application>
  <PresentationFormat>Произвольный</PresentationFormat>
  <Paragraphs>411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Региональная государственная комиссия</vt:lpstr>
      <vt:lpstr>ЕДИНОЕ НАЦИОНАЛЬНОЕ ТЕСТИРОВАНИЕ</vt:lpstr>
      <vt:lpstr>ЕДИНОЕ НАЦИОНАЛЬНОЕ ТЕСТИРОВАНИЕ</vt:lpstr>
      <vt:lpstr>ЕДИНОЕ НАЦИОНАЛЬНОЕ ТЕСТИРОВАНИЕ</vt:lpstr>
      <vt:lpstr>ЕДИНОЕ НАЦИОНАЛЬНОЕ ТЕСТИРОВАНИЕ</vt:lpstr>
      <vt:lpstr>ЕДИНОЕ НАЦИОНАЛЬНОЕ ТЕСТИРОВАНИЕ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Бахыт Амзеева</cp:lastModifiedBy>
  <cp:revision>83</cp:revision>
  <dcterms:created xsi:type="dcterms:W3CDTF">2021-02-26T04:07:05Z</dcterms:created>
  <dcterms:modified xsi:type="dcterms:W3CDTF">2021-03-05T11:37:02Z</dcterms:modified>
</cp:coreProperties>
</file>